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8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0"/>
    <p:restoredTop sz="94029"/>
  </p:normalViewPr>
  <p:slideViewPr>
    <p:cSldViewPr snapToGrid="0" snapToObjects="1">
      <p:cViewPr varScale="1">
        <p:scale>
          <a:sx n="55" d="100"/>
          <a:sy n="55" d="100"/>
        </p:scale>
        <p:origin x="9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28A5B-B0D4-7047-8B15-2EA567E71459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9581-EA66-254A-848E-34620CD83D5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711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9581-EA66-254A-848E-34620CD83D58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43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9581-EA66-254A-848E-34620CD83D58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57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9581-EA66-254A-848E-34620CD83D58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0564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9581-EA66-254A-848E-34620CD83D58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95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9581-EA66-254A-848E-34620CD83D58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6066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804"/>
            <a:ext cx="13716000" cy="35819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91"/>
            <a:ext cx="13716000" cy="248402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82162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969594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772"/>
            <a:ext cx="3943350" cy="8719103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772"/>
            <a:ext cx="11601450" cy="8719103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319598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613497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004"/>
            <a:ext cx="15773400" cy="427976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5258"/>
            <a:ext cx="15773400" cy="2250628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068967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860"/>
            <a:ext cx="7772400" cy="652801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860"/>
            <a:ext cx="7772400" cy="652801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237357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73"/>
            <a:ext cx="15773400" cy="1988651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2134"/>
            <a:ext cx="7736681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8193"/>
            <a:ext cx="7736681" cy="552773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134"/>
            <a:ext cx="7774782" cy="123605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8193"/>
            <a:ext cx="7774782" cy="552773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99507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780167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566070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367"/>
            <a:ext cx="9258300" cy="731156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280516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906"/>
            <a:ext cx="5898356" cy="24006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367"/>
            <a:ext cx="9258300" cy="7311566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576"/>
            <a:ext cx="5898356" cy="5718265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067687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73"/>
            <a:ext cx="15773400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860"/>
            <a:ext cx="15773400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0D1B2-FD92-924C-AB16-A0D561C16C8D}" type="datetimeFigureOut">
              <a:rPr lang="tr-TR" smtClean="0"/>
              <a:t>1.09.2022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998"/>
            <a:ext cx="61722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998"/>
            <a:ext cx="4114800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224C6-6283-6F4F-ABC7-1CC9A656E9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591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022B96C0-58B5-2D44-BA43-805383BD9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8"/>
            <a:ext cx="18288000" cy="10287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3A5EF3BC-7C61-9F4C-BD99-1395CD89D26D}"/>
              </a:ext>
            </a:extLst>
          </p:cNvPr>
          <p:cNvSpPr txBox="1"/>
          <p:nvPr/>
        </p:nvSpPr>
        <p:spPr>
          <a:xfrm>
            <a:off x="765544" y="786809"/>
            <a:ext cx="12125370" cy="50167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r>
              <a:rPr lang="en-US" sz="16000" b="1" dirty="0">
                <a:solidFill>
                  <a:schemeClr val="bg1">
                    <a:alpha val="75000"/>
                  </a:schemeClr>
                </a:solidFill>
                <a:latin typeface="Poppins" pitchFamily="2" charset="77"/>
                <a:ea typeface="Helvetica Neue Condensed Black" panose="02000503000000020004" pitchFamily="2" charset="0"/>
                <a:cs typeface="Poppins" pitchFamily="2" charset="77"/>
              </a:rPr>
              <a:t>MOMENTS</a:t>
            </a:r>
          </a:p>
          <a:p>
            <a:r>
              <a:rPr lang="en-US" sz="16000" b="1" dirty="0">
                <a:solidFill>
                  <a:schemeClr val="bg1">
                    <a:alpha val="75000"/>
                  </a:schemeClr>
                </a:solidFill>
                <a:latin typeface="Poppins" pitchFamily="2" charset="77"/>
                <a:ea typeface="Helvetica Neue Condensed Black" panose="02000503000000020004" pitchFamily="2" charset="0"/>
                <a:cs typeface="Poppins" pitchFamily="2" charset="77"/>
              </a:rPr>
              <a:t>OF LIFE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AE665F42-C224-0346-972D-075F8FE2BCE7}"/>
              </a:ext>
            </a:extLst>
          </p:cNvPr>
          <p:cNvSpPr/>
          <p:nvPr/>
        </p:nvSpPr>
        <p:spPr>
          <a:xfrm>
            <a:off x="574158" y="616688"/>
            <a:ext cx="17246009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506083B-6A60-414A-AD85-1CE9E7320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9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5D2F4D8-24EE-9245-B739-031B720F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1"/>
            <a:ext cx="18288000" cy="10287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1607C4D-EAEF-C143-AF59-C9B904076B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658980"/>
            <a:ext cx="6060558" cy="899538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5C50D27-2B59-7E4C-AF4A-83A6EF1F43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671" y="700700"/>
            <a:ext cx="9758170" cy="8971200"/>
          </a:xfrm>
          <a:prstGeom prst="rect">
            <a:avLst/>
          </a:prstGeom>
          <a:noFill/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C562699-25CC-6B44-BA5D-EE9C8FD10BDC}"/>
              </a:ext>
            </a:extLst>
          </p:cNvPr>
          <p:cNvSpPr txBox="1"/>
          <p:nvPr/>
        </p:nvSpPr>
        <p:spPr>
          <a:xfrm>
            <a:off x="1164265" y="3954935"/>
            <a:ext cx="5704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Caring for the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environment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1D97F368-EBC6-6A45-903F-C3A5438EF9D9}"/>
              </a:ext>
            </a:extLst>
          </p:cNvPr>
          <p:cNvSpPr/>
          <p:nvPr/>
        </p:nvSpPr>
        <p:spPr>
          <a:xfrm>
            <a:off x="574159" y="616688"/>
            <a:ext cx="17139684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A56CD721-EACD-5846-B71D-F6E7B94E3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683" y="4075325"/>
            <a:ext cx="2120400" cy="21204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53CA1ECF-C7DB-6B48-867C-2F6110049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936" y="1435987"/>
            <a:ext cx="2120400" cy="21204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498F09D4-7D4D-DD47-80BB-94C95040D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542" y="6618252"/>
            <a:ext cx="2120400" cy="2120400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C82218A0-DEA6-BF43-8B90-6526AD9C0C29}"/>
              </a:ext>
            </a:extLst>
          </p:cNvPr>
          <p:cNvSpPr txBox="1"/>
          <p:nvPr/>
        </p:nvSpPr>
        <p:spPr>
          <a:xfrm>
            <a:off x="8396665" y="1551360"/>
            <a:ext cx="9020543" cy="1042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dirty="0"/>
              <a:t>Energy saving precautions are taken and low energy equipment are used in all departments and units. 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5F6131E8-55ED-7445-BE9A-FFA7E1815898}"/>
              </a:ext>
            </a:extLst>
          </p:cNvPr>
          <p:cNvSpPr txBox="1"/>
          <p:nvPr/>
        </p:nvSpPr>
        <p:spPr>
          <a:xfrm>
            <a:off x="8390670" y="2583071"/>
            <a:ext cx="9020543" cy="534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Recycled material is preferred in wherever applicable. 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777CEDC-9F2C-6442-9FF3-8D1515823574}"/>
              </a:ext>
            </a:extLst>
          </p:cNvPr>
          <p:cNvSpPr txBox="1"/>
          <p:nvPr/>
        </p:nvSpPr>
        <p:spPr>
          <a:xfrm>
            <a:off x="8390670" y="3114548"/>
            <a:ext cx="8428439" cy="1042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 hazardous chemicals are used in any stage of lacquering and epoxy coating. 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3542B31B-4E02-0740-8919-40BAFCB27A5B}"/>
              </a:ext>
            </a:extLst>
          </p:cNvPr>
          <p:cNvSpPr/>
          <p:nvPr/>
        </p:nvSpPr>
        <p:spPr>
          <a:xfrm>
            <a:off x="8439114" y="4216957"/>
            <a:ext cx="9082271" cy="1042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All dyes and paints used in the production are water based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   and soluble. 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0257C840-6C1D-F14C-9EED-D7B5F13C80F6}"/>
              </a:ext>
            </a:extLst>
          </p:cNvPr>
          <p:cNvSpPr/>
          <p:nvPr/>
        </p:nvSpPr>
        <p:spPr>
          <a:xfrm>
            <a:off x="8334936" y="5102477"/>
            <a:ext cx="9144000" cy="5348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200" dirty="0" err="1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CAE4BE42-6255-5E41-B9E9-B8408CBA589C}"/>
              </a:ext>
            </a:extLst>
          </p:cNvPr>
          <p:cNvSpPr/>
          <p:nvPr/>
        </p:nvSpPr>
        <p:spPr>
          <a:xfrm>
            <a:off x="8400064" y="5245012"/>
            <a:ext cx="9144000" cy="1042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All the wastes from any stage of the production are separated and disposed in 25 different categories. 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7B9DC2C2-C7EA-7D41-A3F3-7EEC8E9A90E1}"/>
              </a:ext>
            </a:extLst>
          </p:cNvPr>
          <p:cNvSpPr/>
          <p:nvPr/>
        </p:nvSpPr>
        <p:spPr>
          <a:xfrm>
            <a:off x="8400064" y="6287670"/>
            <a:ext cx="7215437" cy="1042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One biological and one chemical filtering system is </a:t>
            </a:r>
          </a:p>
          <a:p>
            <a:pPr marL="0" lvl="8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   operating within the factory. 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1562ADA0-ACC5-D241-8C95-CF514CEEE385}"/>
              </a:ext>
            </a:extLst>
          </p:cNvPr>
          <p:cNvSpPr txBox="1"/>
          <p:nvPr/>
        </p:nvSpPr>
        <p:spPr>
          <a:xfrm>
            <a:off x="8400066" y="7344394"/>
            <a:ext cx="9076276" cy="1042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00" dirty="0"/>
              <a:t>All wastes are collected by expert companies registered to the Ministry of Environment in line with regulations. </a:t>
            </a: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5E48BF35-ABF8-D24C-9C93-5D494A8D0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76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0E263A7-0FAF-3142-ABC7-371FD1F8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"/>
            <a:ext cx="18288000" cy="10287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9C9703F-F7D4-B047-8E93-7A70198DF4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634225"/>
            <a:ext cx="6060558" cy="9037675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578B2ABE-4A81-3B49-8384-755A4F6C5788}"/>
              </a:ext>
            </a:extLst>
          </p:cNvPr>
          <p:cNvSpPr/>
          <p:nvPr/>
        </p:nvSpPr>
        <p:spPr>
          <a:xfrm>
            <a:off x="574158" y="616688"/>
            <a:ext cx="17246009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6016969-B757-1E47-AC1B-029F23B7CCCC}"/>
              </a:ext>
            </a:extLst>
          </p:cNvPr>
          <p:cNvSpPr txBox="1"/>
          <p:nvPr/>
        </p:nvSpPr>
        <p:spPr>
          <a:xfrm>
            <a:off x="930348" y="1454909"/>
            <a:ext cx="5704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Respecting nature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1161BD3-923D-E742-9D99-8F00A558B9F2}"/>
              </a:ext>
            </a:extLst>
          </p:cNvPr>
          <p:cNvSpPr txBox="1"/>
          <p:nvPr/>
        </p:nvSpPr>
        <p:spPr>
          <a:xfrm>
            <a:off x="930348" y="3502224"/>
            <a:ext cx="5241852" cy="510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We make sure that our designs are long-lasting, respectful to nature and reusable. In our production, we minimize our waste with nature-friendly business processes and reduce our carbon footprint. We use recycled and/or recyclable materials always caring about the sustainability of global resources. </a:t>
            </a: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A864AA6D-E511-D84C-83E1-9811C877B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75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287C6BB-6BA7-1044-B877-176AC98E4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3CFAF69-B8EB-9046-9F47-FCBC999F14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634225"/>
            <a:ext cx="6060558" cy="9037675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3277783E-9E05-1C47-8DDA-E282CB616EB4}"/>
              </a:ext>
            </a:extLst>
          </p:cNvPr>
          <p:cNvSpPr/>
          <p:nvPr/>
        </p:nvSpPr>
        <p:spPr>
          <a:xfrm>
            <a:off x="574158" y="634225"/>
            <a:ext cx="17246009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660812-F5CD-954D-872D-4D6781F28314}"/>
              </a:ext>
            </a:extLst>
          </p:cNvPr>
          <p:cNvSpPr txBox="1"/>
          <p:nvPr/>
        </p:nvSpPr>
        <p:spPr>
          <a:xfrm>
            <a:off x="861237" y="1150158"/>
            <a:ext cx="6166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Investing in solar, accelerating</a:t>
            </a:r>
            <a:r>
              <a:rPr lang="en-US" sz="6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/>
            </a:r>
            <a:br>
              <a:rPr lang="en-US" sz="6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the use of renewables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5128A54-DE9E-0342-979E-2D4E62B2BC89}"/>
              </a:ext>
            </a:extLst>
          </p:cNvPr>
          <p:cNvSpPr txBox="1"/>
          <p:nvPr/>
        </p:nvSpPr>
        <p:spPr>
          <a:xfrm>
            <a:off x="861237" y="5023592"/>
            <a:ext cx="5773479" cy="205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Seeking to place its energy system on a sustainable footing, Koleksiyon is establishing solar energy panel system to meet the energy need at </a:t>
            </a:r>
            <a:r>
              <a:rPr lang="en-US" sz="22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Tekirdağ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Factory.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8A7F399A-8A71-384D-97FF-207E4B962FC9}"/>
              </a:ext>
            </a:extLst>
          </p:cNvPr>
          <p:cNvSpPr/>
          <p:nvPr/>
        </p:nvSpPr>
        <p:spPr>
          <a:xfrm>
            <a:off x="861237" y="7057065"/>
            <a:ext cx="6438015" cy="2116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On 20.000 m2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4,760 panels solar roof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1,980 </a:t>
            </a:r>
            <a:r>
              <a:rPr lang="en-US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kWE</a:t>
            </a: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/ AC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2,570.4 </a:t>
            </a:r>
            <a:r>
              <a:rPr lang="en-US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kWP</a:t>
            </a: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/ DC installed power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787BA68-FB5D-7249-8217-BB21877DD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98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0DE7CB0-CDE4-E047-B11A-B71CD1641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E443A323-CB63-6F4C-8864-8CC3F0E5393C}"/>
              </a:ext>
            </a:extLst>
          </p:cNvPr>
          <p:cNvSpPr/>
          <p:nvPr/>
        </p:nvSpPr>
        <p:spPr>
          <a:xfrm>
            <a:off x="574158" y="634225"/>
            <a:ext cx="17246009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0E6C3E9-8FAA-B14F-A7E3-817552024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3948448"/>
            <a:ext cx="17299004" cy="270116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DA17D69-A81B-0E49-B8F7-1DCFAC55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821" y="4728887"/>
            <a:ext cx="7790358" cy="1140286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7136462" y="9302568"/>
            <a:ext cx="23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2022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21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340BDB4-F9AD-634B-A0C6-D79CF110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8"/>
            <a:ext cx="18288000" cy="10287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B9B9038-E959-F843-8715-1DD8AD9A47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616687"/>
            <a:ext cx="6060558" cy="9037675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D4388F1A-C53D-DC4E-88FC-1AA5286A6A0D}"/>
              </a:ext>
            </a:extLst>
          </p:cNvPr>
          <p:cNvSpPr/>
          <p:nvPr/>
        </p:nvSpPr>
        <p:spPr>
          <a:xfrm>
            <a:off x="574158" y="616688"/>
            <a:ext cx="17246009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5415CBF-2601-2844-B4BD-D803C4567946}"/>
              </a:ext>
            </a:extLst>
          </p:cNvPr>
          <p:cNvSpPr txBox="1"/>
          <p:nvPr/>
        </p:nvSpPr>
        <p:spPr>
          <a:xfrm>
            <a:off x="1095153" y="1164764"/>
            <a:ext cx="5018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Crafting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good design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for 50 years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449BAD6-6F29-A74C-9CD2-E702AC32FE62}"/>
              </a:ext>
            </a:extLst>
          </p:cNvPr>
          <p:cNvSpPr txBox="1"/>
          <p:nvPr/>
        </p:nvSpPr>
        <p:spPr>
          <a:xfrm>
            <a:off x="954996" y="4598728"/>
            <a:ext cx="5679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Founded by architect Faruk Malhan in 1972, Koleksiyon’s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design culture shapes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</a:t>
            </a:r>
            <a:r>
              <a:rPr lang="tr-TR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future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with the strength it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draws from its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tradition,</a:t>
            </a:r>
            <a:r>
              <a:rPr lang="tr-TR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boldly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pioneers innovation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and continues its journey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with</a:t>
            </a:r>
            <a:r>
              <a:rPr lang="tr-TR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dream of a better world.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F101EAD-8E39-A041-A6EC-224C25727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1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0C815CB-1A9C-664A-9546-5A5F2BE3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67DD029-E42C-0643-8EFC-343AC0DC32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616687"/>
            <a:ext cx="6060558" cy="9037675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34A98F84-A756-4242-9324-F4DEE2663A65}"/>
              </a:ext>
            </a:extLst>
          </p:cNvPr>
          <p:cNvSpPr/>
          <p:nvPr/>
        </p:nvSpPr>
        <p:spPr>
          <a:xfrm>
            <a:off x="574158" y="616688"/>
            <a:ext cx="17246009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102A6F4-E150-2345-802A-DAB7A5C7A7E6}"/>
              </a:ext>
            </a:extLst>
          </p:cNvPr>
          <p:cNvSpPr txBox="1"/>
          <p:nvPr/>
        </p:nvSpPr>
        <p:spPr>
          <a:xfrm>
            <a:off x="930348" y="833574"/>
            <a:ext cx="5704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Giving life to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unique furniture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and accessories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765F53A-DC59-6D4A-B447-968FD4D95283}"/>
              </a:ext>
            </a:extLst>
          </p:cNvPr>
          <p:cNvSpPr txBox="1"/>
          <p:nvPr/>
        </p:nvSpPr>
        <p:spPr>
          <a:xfrm>
            <a:off x="930348" y="3912782"/>
            <a:ext cx="5241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company is excelling in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</a:t>
            </a:r>
            <a:r>
              <a:rPr lang="tr-TR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200" noProof="1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latest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production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technologies,</a:t>
            </a:r>
            <a:r>
              <a:rPr lang="tr-TR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exploring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new frontiers in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contemporary design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and</a:t>
            </a:r>
            <a:r>
              <a:rPr lang="tr-TR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searching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new materials,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forms</a:t>
            </a:r>
            <a:r>
              <a:rPr lang="tr-TR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and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colors.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A6EAAF2-CDC2-E541-8BB9-CD0B6DA68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76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3E9F0EA-C10D-C544-8A6A-4C1161C0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08089E3C-EE48-3348-851F-3CE23B5FB7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616687"/>
            <a:ext cx="6060558" cy="903767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2AE9D68-DF69-6645-860A-3BB7239527DA}"/>
              </a:ext>
            </a:extLst>
          </p:cNvPr>
          <p:cNvSpPr txBox="1"/>
          <p:nvPr/>
        </p:nvSpPr>
        <p:spPr>
          <a:xfrm>
            <a:off x="983511" y="1325141"/>
            <a:ext cx="57043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Pioneering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contemporary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design for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50 years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9AFF724-4DFF-7440-A83C-A1AEB44E19A3}"/>
              </a:ext>
            </a:extLst>
          </p:cNvPr>
          <p:cNvSpPr txBox="1"/>
          <p:nvPr/>
        </p:nvSpPr>
        <p:spPr>
          <a:xfrm>
            <a:off x="983511" y="5215929"/>
            <a:ext cx="5241852" cy="408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Koleksiyon has not only made the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dream of “establishing an industry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serving design” a reality, but has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transformed its unique design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language, superior quality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products and people-oriented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approach into a brand respected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by millions on 5 continents.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E671E3A1-A1E2-D540-A443-DDD7554E1123}"/>
              </a:ext>
            </a:extLst>
          </p:cNvPr>
          <p:cNvSpPr/>
          <p:nvPr/>
        </p:nvSpPr>
        <p:spPr>
          <a:xfrm>
            <a:off x="574158" y="616688"/>
            <a:ext cx="17246009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7C72BF1F-2F71-0743-9258-830C12B75E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7620" y="1303876"/>
            <a:ext cx="3726717" cy="397017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40CEDEA-158C-9148-B23A-749AAD336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33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F45B688-2180-D347-BB31-ED8233FFE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5DB04E2-1367-9A49-8471-64736269AC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634225"/>
            <a:ext cx="6060558" cy="903767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D3CC073-B045-004C-8FB0-D525FAB43AF1}"/>
              </a:ext>
            </a:extLst>
          </p:cNvPr>
          <p:cNvSpPr txBox="1"/>
          <p:nvPr/>
        </p:nvSpPr>
        <p:spPr>
          <a:xfrm>
            <a:off x="983511" y="1325141"/>
            <a:ext cx="5704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A new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corporate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dimension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685CDAF-59A9-1641-A2D4-E66AAC3985F6}"/>
              </a:ext>
            </a:extLst>
          </p:cNvPr>
          <p:cNvSpPr txBox="1"/>
          <p:nvPr/>
        </p:nvSpPr>
        <p:spPr>
          <a:xfrm>
            <a:off x="983511" y="4513997"/>
            <a:ext cx="5241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Koleksiyon, going public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</a:t>
            </a:r>
            <a:r>
              <a:rPr lang="tr-TR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2022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after a successful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launch program in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</a:t>
            </a:r>
            <a:r>
              <a:rPr lang="tr-TR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Istanbul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Stock Exchange, is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proud of transforming form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</a:t>
            </a:r>
            <a:r>
              <a:rPr lang="tr-TR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50-year-old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family business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large corporation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1BCD327-8FA8-E146-A964-7933A924FE75}"/>
              </a:ext>
            </a:extLst>
          </p:cNvPr>
          <p:cNvSpPr/>
          <p:nvPr/>
        </p:nvSpPr>
        <p:spPr>
          <a:xfrm>
            <a:off x="574158" y="616688"/>
            <a:ext cx="17246009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E9FF123-933A-2B4C-A929-2AB7BE75E6FE}"/>
              </a:ext>
            </a:extLst>
          </p:cNvPr>
          <p:cNvSpPr txBox="1"/>
          <p:nvPr/>
        </p:nvSpPr>
        <p:spPr>
          <a:xfrm>
            <a:off x="983511" y="8724920"/>
            <a:ext cx="3801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Ticker code: KLSYN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DD9E5B8A-E231-BC46-B803-C7DB6A828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6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F0F3943-58CE-1D43-9064-BC0F77697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78E9AC3-5B8F-D344-911F-72FF33087F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634225"/>
            <a:ext cx="6060558" cy="903767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2986DDE-A46A-5748-9D6B-007EAF98636C}"/>
              </a:ext>
            </a:extLst>
          </p:cNvPr>
          <p:cNvSpPr txBox="1"/>
          <p:nvPr/>
        </p:nvSpPr>
        <p:spPr>
          <a:xfrm>
            <a:off x="983511" y="1062879"/>
            <a:ext cx="57043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Fifty years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of being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innovative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every day!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840493D-EBEE-664E-BE08-3008A325296F}"/>
              </a:ext>
            </a:extLst>
          </p:cNvPr>
          <p:cNvSpPr txBox="1"/>
          <p:nvPr/>
        </p:nvSpPr>
        <p:spPr>
          <a:xfrm>
            <a:off x="983511" y="4866068"/>
            <a:ext cx="524185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Koleksiyon has been on the quest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good design for 50 years, with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mastery, care, attention to the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smallest detail, and always an excruciating </a:t>
            </a:r>
            <a:endParaRPr lang="tr-TR" sz="2200" dirty="0" smtClean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passion 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</a:t>
            </a:r>
            <a:r>
              <a:rPr lang="en-US" sz="2200" dirty="0" smtClean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perfection</a:t>
            </a: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.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E9F412C4-9B2C-9345-9781-6D13FDA72C00}"/>
              </a:ext>
            </a:extLst>
          </p:cNvPr>
          <p:cNvSpPr/>
          <p:nvPr/>
        </p:nvSpPr>
        <p:spPr>
          <a:xfrm>
            <a:off x="574158" y="616688"/>
            <a:ext cx="17246009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29F2171-7509-A848-B2C9-46B69B6D1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72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EE7905-5025-B090-20B8-AC042756D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8242"/>
          </a:xfrm>
          <a:prstGeom prst="rect">
            <a:avLst/>
          </a:prstGeom>
        </p:spPr>
      </p:pic>
      <p:pic>
        <p:nvPicPr>
          <p:cNvPr id="5" name="Resim 3">
            <a:extLst>
              <a:ext uri="{FF2B5EF4-FFF2-40B4-BE49-F238E27FC236}">
                <a16:creationId xmlns:a16="http://schemas.microsoft.com/office/drawing/2014/main" id="{88DAFCCF-52DD-E797-0889-A946930507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634225"/>
            <a:ext cx="6060558" cy="903767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4F58843-2A80-5C22-5C35-1A91EE5A2D8F}"/>
              </a:ext>
            </a:extLst>
          </p:cNvPr>
          <p:cNvSpPr txBox="1"/>
          <p:nvPr/>
        </p:nvSpPr>
        <p:spPr>
          <a:xfrm>
            <a:off x="983511" y="1062879"/>
            <a:ext cx="5704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Offering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a wide range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307FB97-B62A-2526-52DF-00F9C9CF7045}"/>
              </a:ext>
            </a:extLst>
          </p:cNvPr>
          <p:cNvSpPr txBox="1"/>
          <p:nvPr/>
        </p:nvSpPr>
        <p:spPr>
          <a:xfrm>
            <a:off x="983511" y="3430525"/>
            <a:ext cx="5241852" cy="3581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Developing original furniture and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accessories; Koleksiyon currently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offers a wide range of designs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including office, commercial and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residential furniture, tableware,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glassware, jewelry, textile and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decorative items.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A960C2-1050-2239-71C8-BAA893093C7E}"/>
              </a:ext>
            </a:extLst>
          </p:cNvPr>
          <p:cNvSpPr/>
          <p:nvPr/>
        </p:nvSpPr>
        <p:spPr>
          <a:xfrm>
            <a:off x="574158" y="634225"/>
            <a:ext cx="17321956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C3C7EAA6-D5AD-2392-DCDA-BAEA1B553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41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94754D0-4FC6-EB4D-B744-85AA252BD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54222BE-5CB3-7B4D-BACF-68F07C7406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634225"/>
            <a:ext cx="6060558" cy="903767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502EEAF-CE75-7A4F-A3CD-7E0E364FDB89}"/>
              </a:ext>
            </a:extLst>
          </p:cNvPr>
          <p:cNvSpPr txBox="1"/>
          <p:nvPr/>
        </p:nvSpPr>
        <p:spPr>
          <a:xfrm>
            <a:off x="983511" y="1062879"/>
            <a:ext cx="5704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Global designer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collaborations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D9C2E66-B863-614F-A122-849AEEC22477}"/>
              </a:ext>
            </a:extLst>
          </p:cNvPr>
          <p:cNvSpPr txBox="1"/>
          <p:nvPr/>
        </p:nvSpPr>
        <p:spPr>
          <a:xfrm>
            <a:off x="983511" y="3430525"/>
            <a:ext cx="5396024" cy="408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Koleksiyon has been pioneering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contemporary design for 50 years,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collaborating with world-class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designers and adding value to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living spaces in 33 countries, with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signature of Koleksiyon on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iconic projects form New York to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Paris, from London to Istanbul.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9714B493-5272-674E-973D-68D538F15247}"/>
              </a:ext>
            </a:extLst>
          </p:cNvPr>
          <p:cNvSpPr/>
          <p:nvPr/>
        </p:nvSpPr>
        <p:spPr>
          <a:xfrm>
            <a:off x="574158" y="616688"/>
            <a:ext cx="17246009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577939E-7BE4-8B48-A937-2158A4646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7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58A7624-ABE8-9045-91DA-6256885A6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B2BAD62-FBAF-074D-A50E-A69A91F3BE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8" y="658980"/>
            <a:ext cx="6060558" cy="903767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CC2D399-9152-754C-A14E-ACBF423FCB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214" y="680245"/>
            <a:ext cx="9761344" cy="897411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B75378F-FFA8-2D4D-BACF-F85F6B53613B}"/>
              </a:ext>
            </a:extLst>
          </p:cNvPr>
          <p:cNvSpPr txBox="1"/>
          <p:nvPr/>
        </p:nvSpPr>
        <p:spPr>
          <a:xfrm>
            <a:off x="983511" y="1062879"/>
            <a:ext cx="5704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Thinking</a:t>
            </a:r>
          </a:p>
          <a:p>
            <a:r>
              <a:rPr lang="en-US" sz="6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circular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C2636DA6-268D-B84B-A401-DDB50232925E}"/>
              </a:ext>
            </a:extLst>
          </p:cNvPr>
          <p:cNvSpPr/>
          <p:nvPr/>
        </p:nvSpPr>
        <p:spPr>
          <a:xfrm>
            <a:off x="574158" y="616688"/>
            <a:ext cx="17246009" cy="9037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120CFBCC-661F-6B4D-B86F-BA8B6021D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5869" y="1832534"/>
            <a:ext cx="6060374" cy="6060374"/>
          </a:xfrm>
          <a:prstGeom prst="rect">
            <a:avLst/>
          </a:prstGeom>
        </p:spPr>
      </p:pic>
      <p:sp>
        <p:nvSpPr>
          <p:cNvPr id="28" name="Metin kutusu 27">
            <a:extLst>
              <a:ext uri="{FF2B5EF4-FFF2-40B4-BE49-F238E27FC236}">
                <a16:creationId xmlns:a16="http://schemas.microsoft.com/office/drawing/2014/main" id="{CB5CB1BE-C342-444D-84EC-E3872B1A3313}"/>
              </a:ext>
            </a:extLst>
          </p:cNvPr>
          <p:cNvSpPr txBox="1"/>
          <p:nvPr/>
        </p:nvSpPr>
        <p:spPr>
          <a:xfrm>
            <a:off x="983511" y="3430525"/>
            <a:ext cx="5396024" cy="1042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Here at Koleksiyon, we design, we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produce, we us circular.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9061BA9E-4F29-D64A-B864-C5344532FD40}"/>
              </a:ext>
            </a:extLst>
          </p:cNvPr>
          <p:cNvSpPr txBox="1"/>
          <p:nvPr/>
        </p:nvSpPr>
        <p:spPr>
          <a:xfrm>
            <a:off x="10307671" y="3662392"/>
            <a:ext cx="45567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chemeClr val="bg1"/>
                </a:solidFill>
                <a:latin typeface="LEMON MILK Pro Light" pitchFamily="2" charset="0"/>
              </a:rPr>
              <a:t>think</a:t>
            </a:r>
          </a:p>
          <a:p>
            <a:pPr algn="ctr"/>
            <a:r>
              <a:rPr lang="en-US" sz="7500" dirty="0">
                <a:solidFill>
                  <a:schemeClr val="bg1"/>
                </a:solidFill>
                <a:latin typeface="LEMON MILK Pro Light" pitchFamily="2" charset="0"/>
              </a:rPr>
              <a:t>circular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FED785BA-AFFE-5840-AAD5-A54DFFEBC6C9}"/>
              </a:ext>
            </a:extLst>
          </p:cNvPr>
          <p:cNvSpPr txBox="1"/>
          <p:nvPr/>
        </p:nvSpPr>
        <p:spPr>
          <a:xfrm>
            <a:off x="983511" y="4862720"/>
            <a:ext cx="5396024" cy="205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 all levels of our value chain, we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act protecting our resources,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caring environment, eliminating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waste and saving energy.</a:t>
            </a:r>
          </a:p>
        </p:txBody>
      </p:sp>
      <p:pic>
        <p:nvPicPr>
          <p:cNvPr id="31" name="Resim 30">
            <a:extLst>
              <a:ext uri="{FF2B5EF4-FFF2-40B4-BE49-F238E27FC236}">
                <a16:creationId xmlns:a16="http://schemas.microsoft.com/office/drawing/2014/main" id="{69A6E4A9-B0D8-4F4D-840D-58254495C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0818" y="8822716"/>
            <a:ext cx="4050119" cy="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7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2434291B0249964599CD7BFCBE359D4F" ma:contentTypeVersion="11" ma:contentTypeDescription="Yeni belge oluşturun." ma:contentTypeScope="" ma:versionID="958b7d9388851917d322f4b936b33c1c">
  <xsd:schema xmlns:xsd="http://www.w3.org/2001/XMLSchema" xmlns:xs="http://www.w3.org/2001/XMLSchema" xmlns:p="http://schemas.microsoft.com/office/2006/metadata/properties" xmlns:ns2="96939267-c401-4f38-8bbd-ea052e801cfc" xmlns:ns3="d0ce0f92-75eb-441e-bf28-824336746e20" targetNamespace="http://schemas.microsoft.com/office/2006/metadata/properties" ma:root="true" ma:fieldsID="9703da5f2927d2865f017f451595953b" ns2:_="" ns3:_="">
    <xsd:import namespace="96939267-c401-4f38-8bbd-ea052e801cfc"/>
    <xsd:import namespace="d0ce0f92-75eb-441e-bf28-824336746e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939267-c401-4f38-8bbd-ea052e801c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Resim Etiketleri" ma:readOnly="false" ma:fieldId="{5cf76f15-5ced-4ddc-b409-7134ff3c332f}" ma:taxonomyMulti="true" ma:sspId="e9719895-000a-44e9-9044-203c219112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ce0f92-75eb-441e-bf28-824336746e2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9446da3-6a7a-4f66-8db6-2bd228710ae4}" ma:internalName="TaxCatchAll" ma:showField="CatchAllData" ma:web="d0ce0f92-75eb-441e-bf28-824336746e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939267-c401-4f38-8bbd-ea052e801cfc">
      <Terms xmlns="http://schemas.microsoft.com/office/infopath/2007/PartnerControls"/>
    </lcf76f155ced4ddcb4097134ff3c332f>
    <TaxCatchAll xmlns="d0ce0f92-75eb-441e-bf28-824336746e20" xsi:nil="true"/>
  </documentManagement>
</p:properties>
</file>

<file path=customXml/itemProps1.xml><?xml version="1.0" encoding="utf-8"?>
<ds:datastoreItem xmlns:ds="http://schemas.openxmlformats.org/officeDocument/2006/customXml" ds:itemID="{CBA18887-0505-4B07-A065-AF4552A0CF1C}"/>
</file>

<file path=customXml/itemProps2.xml><?xml version="1.0" encoding="utf-8"?>
<ds:datastoreItem xmlns:ds="http://schemas.openxmlformats.org/officeDocument/2006/customXml" ds:itemID="{EA4AF2BA-B61A-4E4C-8FA9-4D7C871F250A}"/>
</file>

<file path=customXml/itemProps3.xml><?xml version="1.0" encoding="utf-8"?>
<ds:datastoreItem xmlns:ds="http://schemas.openxmlformats.org/officeDocument/2006/customXml" ds:itemID="{31F38348-0D6F-4FF3-AC3B-5744EE2E1C1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542</Words>
  <Application>Microsoft Office PowerPoint</Application>
  <PresentationFormat>Özel</PresentationFormat>
  <Paragraphs>97</Paragraphs>
  <Slides>13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Helvetica Neue Condensed Black</vt:lpstr>
      <vt:lpstr>Helvetica Neue Medium</vt:lpstr>
      <vt:lpstr>Helvetica Neue Thin</vt:lpstr>
      <vt:lpstr>LEMON MILK Pro Light</vt:lpstr>
      <vt:lpstr>Poppins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Alara Dalgic</dc:creator>
  <cp:lastModifiedBy>Ezel AKINTÜRK</cp:lastModifiedBy>
  <cp:revision>28</cp:revision>
  <dcterms:created xsi:type="dcterms:W3CDTF">2022-08-24T08:45:46Z</dcterms:created>
  <dcterms:modified xsi:type="dcterms:W3CDTF">2022-09-01T06:29:20Z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8592200.00000000</vt:lpwstr>
  </property>
  <property fmtid="{D5CDD505-2E9C-101B-9397-08002B2CF9AE}" pid="3" name="xd_ProgID">
    <vt:lpwstr/>
  </property>
  <property fmtid="{D5CDD505-2E9C-101B-9397-08002B2CF9AE}" pid="4" name="ContentTypeId">
    <vt:lpwstr>0x0101002434291B0249964599CD7BFCBE359D4F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